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sldIdLst>
    <p:sldId id="290" r:id="rId2"/>
    <p:sldId id="297" r:id="rId3"/>
    <p:sldId id="298" r:id="rId4"/>
    <p:sldId id="300" r:id="rId5"/>
    <p:sldId id="299" r:id="rId6"/>
    <p:sldId id="301" r:id="rId7"/>
    <p:sldId id="281" r:id="rId8"/>
    <p:sldId id="296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5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C2D6C-F449-435F-85D4-A52C68F47117}" type="datetimeFigureOut">
              <a:rPr lang="pt-PT" smtClean="0"/>
              <a:t>24/06/2022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E843-A4DB-4798-B37D-0F3FF224C3A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035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5A55326-AF41-426E-819C-D6701F2F1337}" type="datetime1">
              <a:rPr lang="pt-PT" smtClean="0"/>
              <a:t>24/06/2022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72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AA93-00EC-4DB1-B085-F073FCCB9835}" type="datetime1">
              <a:rPr lang="pt-PT" smtClean="0"/>
              <a:t>24/06/2022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293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53E5-19DB-4858-B27C-32A215AF29F7}" type="datetime1">
              <a:rPr lang="pt-PT" smtClean="0"/>
              <a:t>24/06/2022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2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6EFE-82CA-458C-B18B-6960F9BCEE8C}" type="datetime1">
              <a:rPr lang="pt-PT" smtClean="0"/>
              <a:t>24/06/2022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642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59E-7D46-45BB-8E72-2A3935312ED5}" type="datetime1">
              <a:rPr lang="pt-PT" smtClean="0"/>
              <a:t>24/06/2022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615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1A07-6739-48ED-A681-B208BF980B4C}" type="datetime1">
              <a:rPr lang="pt-PT" smtClean="0"/>
              <a:t>24/06/2022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73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3A3E-74FF-42F9-8304-99887770FDC3}" type="datetime1">
              <a:rPr lang="pt-PT" smtClean="0"/>
              <a:t>24/06/2022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702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B965-1C27-4F8E-8EF8-265113C76454}" type="datetime1">
              <a:rPr lang="pt-PT" smtClean="0"/>
              <a:t>24/06/2022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807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330D-53A3-451C-84AE-8464AE013C26}" type="datetime1">
              <a:rPr lang="pt-PT" smtClean="0"/>
              <a:t>24/06/2022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67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E635-F3C2-47E4-84EA-A75963BE37E9}" type="datetime1">
              <a:rPr lang="pt-PT" smtClean="0"/>
              <a:t>24/06/2022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659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4E4AD2C-FEEF-4FD6-9826-603D1754D6DB}" type="datetime1">
              <a:rPr lang="pt-PT" smtClean="0"/>
              <a:t>24/06/2022</a:t>
            </a:fld>
            <a:endParaRPr lang="pt-P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056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6F90627-493A-435B-82E8-6DBF103E4533}" type="datetime1">
              <a:rPr lang="pt-PT" smtClean="0"/>
              <a:t>24/06/2022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523B74-56FD-482D-8F44-24EF081209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212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53192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67511" y="5465921"/>
            <a:ext cx="11309335" cy="133632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800"/>
              </a:spcBef>
              <a:buFont typeface="Arial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SUERF and BAFFI Bocconi e-lecture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June </a:t>
            </a:r>
            <a:r>
              <a:rPr lang="en-GB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</a:p>
        </p:txBody>
      </p:sp>
      <p:sp>
        <p:nvSpPr>
          <p:cNvPr id="9" name="Rectangle 8"/>
          <p:cNvSpPr/>
          <p:nvPr/>
        </p:nvSpPr>
        <p:spPr>
          <a:xfrm>
            <a:off x="667511" y="4563036"/>
            <a:ext cx="10825242" cy="618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Disclaimer: The views expressed here are my own and do not necessarily represent those of Banco de Portugal or the European System of Central Banks.</a:t>
            </a:r>
            <a:endPara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67512" y="627534"/>
            <a:ext cx="10995570" cy="30211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Sovereign borrowing outlook for 2022 and beyond: Navigating shocks and uncertainty with high debt</a:t>
            </a:r>
          </a:p>
          <a:p>
            <a:pPr>
              <a:lnSpc>
                <a:spcPct val="130000"/>
              </a:lnSpc>
            </a:pPr>
            <a:endParaRPr lang="en-GB" sz="36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endParaRPr lang="en-GB" sz="3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endParaRPr lang="en-GB" sz="13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en-GB" sz="45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Cláudia Braz</a:t>
            </a:r>
            <a:endParaRPr lang="en-GB" sz="45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89" y="158342"/>
            <a:ext cx="111556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report is very rich in terms of content and benefits from an unique database</a:t>
            </a:r>
            <a:endParaRPr lang="en-GB" sz="24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2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Freeform: Shape 43"/>
          <p:cNvSpPr/>
          <p:nvPr/>
        </p:nvSpPr>
        <p:spPr>
          <a:xfrm flipV="1">
            <a:off x="4887028" y="1749789"/>
            <a:ext cx="5436844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46"/>
          <p:cNvSpPr/>
          <p:nvPr/>
        </p:nvSpPr>
        <p:spPr>
          <a:xfrm flipV="1">
            <a:off x="3135190" y="1749791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2066389" y="2252835"/>
            <a:ext cx="1311507" cy="6467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>
            <a:off x="2066389" y="1588099"/>
            <a:ext cx="1311507" cy="673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ame 18"/>
          <p:cNvSpPr/>
          <p:nvPr/>
        </p:nvSpPr>
        <p:spPr>
          <a:xfrm>
            <a:off x="2066389" y="1578370"/>
            <a:ext cx="1311507" cy="133106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58"/>
          <p:cNvSpPr/>
          <p:nvPr/>
        </p:nvSpPr>
        <p:spPr>
          <a:xfrm flipH="1" flipV="1">
            <a:off x="2066388" y="3413137"/>
            <a:ext cx="5387315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60"/>
          <p:cNvSpPr/>
          <p:nvPr/>
        </p:nvSpPr>
        <p:spPr>
          <a:xfrm flipH="1" flipV="1">
            <a:off x="7309921" y="3413138"/>
            <a:ext cx="1896304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/>
        </p:nvSpPr>
        <p:spPr>
          <a:xfrm flipH="1">
            <a:off x="8963423" y="3916184"/>
            <a:ext cx="1312018" cy="646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/>
        </p:nvSpPr>
        <p:spPr>
          <a:xfrm flipH="1">
            <a:off x="8963423" y="3251446"/>
            <a:ext cx="1312018" cy="673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ame 24"/>
          <p:cNvSpPr/>
          <p:nvPr/>
        </p:nvSpPr>
        <p:spPr>
          <a:xfrm flipH="1">
            <a:off x="8963423" y="3251446"/>
            <a:ext cx="1312018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71"/>
          <p:cNvSpPr/>
          <p:nvPr/>
        </p:nvSpPr>
        <p:spPr>
          <a:xfrm flipV="1">
            <a:off x="4887027" y="5076485"/>
            <a:ext cx="5388414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72"/>
          <p:cNvSpPr/>
          <p:nvPr/>
        </p:nvSpPr>
        <p:spPr>
          <a:xfrm flipV="1">
            <a:off x="3135190" y="5076486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/>
        </p:nvSpPr>
        <p:spPr>
          <a:xfrm>
            <a:off x="2066389" y="5579531"/>
            <a:ext cx="1311507" cy="64677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2066389" y="4914795"/>
            <a:ext cx="1311507" cy="673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ame 30"/>
          <p:cNvSpPr/>
          <p:nvPr/>
        </p:nvSpPr>
        <p:spPr>
          <a:xfrm>
            <a:off x="2066389" y="4914795"/>
            <a:ext cx="1311507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TextBox 31"/>
          <p:cNvSpPr txBox="1"/>
          <p:nvPr/>
        </p:nvSpPr>
        <p:spPr>
          <a:xfrm>
            <a:off x="2515194" y="1899037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12485" y="3579543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198" y="5242891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3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2297" y="1986013"/>
            <a:ext cx="5915664" cy="369332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Sovereign borrowing outlook for OECD countries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7896" y="3536832"/>
            <a:ext cx="5406984" cy="73866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ESG practices and challenges from a public debt management perspective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665" y="5151229"/>
            <a:ext cx="4875399" cy="73866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Sovereign debt issuance trends in emerging-market economies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489" y="158342"/>
            <a:ext cx="111556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Rapidly changing circumstances are very challenging for those that have to elaborate forward looking 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reports... </a:t>
            </a:r>
            <a:endParaRPr lang="en-GB" sz="24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3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1032677" y="5269875"/>
            <a:ext cx="536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OECD Economic Outlook database.</a:t>
            </a:r>
          </a:p>
          <a:p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‘OECD’ corresponds to a simple average based on countries budget 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balance 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ratios to GDP.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579" y="1337107"/>
            <a:ext cx="57518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Budget balance</a:t>
            </a:r>
          </a:p>
          <a:p>
            <a:pPr algn="ctr"/>
            <a:r>
              <a:rPr lang="pt-PT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(% </a:t>
            </a:r>
            <a:r>
              <a:rPr lang="pt-PT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PT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GDP)</a:t>
            </a:r>
            <a:endParaRPr lang="pt-PT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627" y="1989946"/>
            <a:ext cx="4134563" cy="34357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30627" y="1337107"/>
            <a:ext cx="4380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</a:t>
            </a:r>
            <a:r>
              <a:rPr lang="pt-PT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budget balance: 2020-2023</a:t>
            </a:r>
          </a:p>
          <a:p>
            <a:pPr algn="ctr"/>
            <a:r>
              <a:rPr lang="pt-PT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(pp </a:t>
            </a:r>
            <a:r>
              <a:rPr lang="pt-PT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PT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GDP)</a:t>
            </a:r>
            <a:endParaRPr lang="pt-PT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26942" y="5425710"/>
            <a:ext cx="3738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OECD Economic Outlook database.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79" y="1891105"/>
            <a:ext cx="5611547" cy="33938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5487" y="5994970"/>
            <a:ext cx="1115568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 but the implications regarding fiscal balances are not problematic so far.</a:t>
            </a:r>
            <a:endParaRPr lang="en-GB" sz="24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" y="1522608"/>
            <a:ext cx="6062962" cy="3671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5489" y="158342"/>
            <a:ext cx="111556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prospects for debt ratios are also not deteriorating, in spite of high heterogeneity and uncertainty</a:t>
            </a:r>
            <a:endParaRPr lang="en-GB" sz="24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4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768488" y="1231801"/>
            <a:ext cx="105696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</a:t>
            </a:r>
            <a:r>
              <a:rPr lang="pt-PT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debt</a:t>
            </a:r>
            <a:endParaRPr lang="pt-PT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t-P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(% </a:t>
            </a:r>
            <a:r>
              <a:rPr lang="pt-PT" sz="16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P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GDP</a:t>
            </a:r>
            <a:r>
              <a:rPr lang="pt-PT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pt-PT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244" y="5330933"/>
            <a:ext cx="5365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OECD Economic Outlook database</a:t>
            </a:r>
            <a:r>
              <a:rPr lang="en-GB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1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488" y="5774260"/>
            <a:ext cx="111556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igh debt countries may even record a faster reduction in debt ratios but gross financing needs are substantial</a:t>
            </a:r>
            <a:endParaRPr lang="en-GB" sz="24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450" y="1779552"/>
            <a:ext cx="4988875" cy="3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300" y="158342"/>
            <a:ext cx="1128405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couple of weeks ago, financial markets reacted adversely, penalising more vulnerable countries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5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411300" y="1484671"/>
            <a:ext cx="4957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Fragmentation risks subsist: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markets reaction is unstable</a:t>
            </a: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Many factors concur to debt sustainability risks</a:t>
            </a: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legacy of fiscal misconduct is significant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113108" y="4139219"/>
            <a:ext cx="776748" cy="570271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711597" y="5076584"/>
            <a:ext cx="357977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Prudent fiscal policies (3 T’s)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Fiscal rules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982" y="2060303"/>
            <a:ext cx="5328366" cy="4157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83136" y="1506305"/>
            <a:ext cx="4736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Sovereign spreads to 10-year German</a:t>
            </a:r>
            <a:r>
              <a:rPr lang="en-GB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bonds</a:t>
            </a:r>
          </a:p>
          <a:p>
            <a:pPr algn="ctr"/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(%)</a:t>
            </a: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300" y="158342"/>
            <a:ext cx="1128405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impact of higher interest rates will be gradual and differentiated between countries, depending on the respective debt structure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6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411300" y="1484671"/>
            <a:ext cx="351177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Debt structure: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Fixed/variable rate (inflation indexation)</a:t>
            </a: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Maturity</a:t>
            </a: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Holders</a:t>
            </a:r>
          </a:p>
          <a:p>
            <a:pPr marL="285750" indent="-285750"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Currency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3136" y="1506305"/>
            <a:ext cx="47362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Interest expenditure and implicit interest rate on public debt in the euro area</a:t>
            </a:r>
          </a:p>
          <a:p>
            <a:pPr algn="ctr"/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(% of GDP and %)</a:t>
            </a: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688257" y="4711077"/>
            <a:ext cx="776748" cy="570271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TextBox 14"/>
          <p:cNvSpPr txBox="1"/>
          <p:nvPr/>
        </p:nvSpPr>
        <p:spPr>
          <a:xfrm>
            <a:off x="1730638" y="4340648"/>
            <a:ext cx="3293807" cy="1311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‘leeway’ associated to reducing interest payments (observed in the last years) will cease to exist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549" y="2237080"/>
            <a:ext cx="5917619" cy="40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7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" y="1144254"/>
            <a:ext cx="11155680" cy="548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442" y="1352224"/>
            <a:ext cx="6216753" cy="351381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1048450" y="2654680"/>
            <a:ext cx="403122" cy="118803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411300" y="158342"/>
            <a:ext cx="1128405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suggestion for the next report 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: collection of information on cash-buffers available 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for </a:t>
            </a:r>
            <a:r>
              <a:rPr lang="en-GB" sz="2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DMO’s</a:t>
            </a:r>
            <a:endParaRPr lang="en-GB" sz="2400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8248" y="5145172"/>
            <a:ext cx="5643140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Differences between GG deficit and central government NBR: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Sectoral perimeter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accounts </a:t>
            </a:r>
            <a:r>
              <a:rPr lang="en-GB" sz="14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versus</a:t>
            </a: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cash-basis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Changes in cash-buffer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debt instruments</a:t>
            </a:r>
            <a:endParaRPr lang="en-GB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25" y="2305549"/>
            <a:ext cx="4915595" cy="36700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2102" y="1352224"/>
            <a:ext cx="47362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Breakdown in the change of the euro area debt ratio</a:t>
            </a:r>
          </a:p>
          <a:p>
            <a:pPr algn="ctr"/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(pp of GDP)</a:t>
            </a: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714154" y="2375549"/>
            <a:ext cx="334296" cy="68825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4060723" y="2497394"/>
            <a:ext cx="560437" cy="37362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13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3966" y="5382636"/>
            <a:ext cx="2926080" cy="1397039"/>
          </a:xfrm>
        </p:spPr>
        <p:txBody>
          <a:bodyPr/>
          <a:lstStyle/>
          <a:p>
            <a:fld id="{0D523B74-56FD-482D-8F44-24EF081209D2}" type="slidenum">
              <a:rPr lang="pt-PT" sz="2000" smtClean="0">
                <a:solidFill>
                  <a:schemeClr val="accent6">
                    <a:lumMod val="75000"/>
                  </a:schemeClr>
                </a:solidFill>
              </a:rPr>
              <a:t>8</a:t>
            </a:fld>
            <a:endParaRPr lang="pt-P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1987" y="2654709"/>
            <a:ext cx="8799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>
                    <a:lumMod val="50000"/>
                  </a:schemeClr>
                </a:solidFill>
              </a:rPr>
              <a:t>Thank you for the attention! </a:t>
            </a:r>
            <a:endParaRPr lang="en-GB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6459</TotalTime>
  <Words>409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Banco de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Cláudia C. Braz</dc:creator>
  <cp:lastModifiedBy>Cláudia C. Braz</cp:lastModifiedBy>
  <cp:revision>227</cp:revision>
  <cp:lastPrinted>2022-06-24T17:17:02Z</cp:lastPrinted>
  <dcterms:created xsi:type="dcterms:W3CDTF">2021-09-16T08:21:06Z</dcterms:created>
  <dcterms:modified xsi:type="dcterms:W3CDTF">2022-06-24T17:26:21Z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d4c66a-7c8a-4c88-a41a-dc132491a08a_Enabled">
    <vt:lpwstr>true</vt:lpwstr>
  </property>
  <property fmtid="{D5CDD505-2E9C-101B-9397-08002B2CF9AE}" pid="3" name="MSIP_Label_f9d4c66a-7c8a-4c88-a41a-dc132491a08a_SetDate">
    <vt:lpwstr>2021-09-16T09:50:04Z</vt:lpwstr>
  </property>
  <property fmtid="{D5CDD505-2E9C-101B-9397-08002B2CF9AE}" pid="4" name="MSIP_Label_f9d4c66a-7c8a-4c88-a41a-dc132491a08a_Method">
    <vt:lpwstr>Privileged</vt:lpwstr>
  </property>
  <property fmtid="{D5CDD505-2E9C-101B-9397-08002B2CF9AE}" pid="5" name="MSIP_Label_f9d4c66a-7c8a-4c88-a41a-dc132491a08a_Name">
    <vt:lpwstr>Público - Sem marca de água</vt:lpwstr>
  </property>
  <property fmtid="{D5CDD505-2E9C-101B-9397-08002B2CF9AE}" pid="6" name="MSIP_Label_f9d4c66a-7c8a-4c88-a41a-dc132491a08a_SiteId">
    <vt:lpwstr>f92c299d-3d5a-4621-abd4-755e52e5161d</vt:lpwstr>
  </property>
  <property fmtid="{D5CDD505-2E9C-101B-9397-08002B2CF9AE}" pid="7" name="MSIP_Label_f9d4c66a-7c8a-4c88-a41a-dc132491a08a_ActionId">
    <vt:lpwstr>36dc261c-e7bd-4ce1-ae4f-46d2053ad023</vt:lpwstr>
  </property>
  <property fmtid="{D5CDD505-2E9C-101B-9397-08002B2CF9AE}" pid="8" name="MSIP_Label_f9d4c66a-7c8a-4c88-a41a-dc132491a08a_ContentBits">
    <vt:lpwstr>0</vt:lpwstr>
  </property>
</Properties>
</file>